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8"/>
  </p:notesMasterIdLst>
  <p:handoutMasterIdLst>
    <p:handoutMasterId r:id="rId19"/>
  </p:handoutMasterIdLst>
  <p:sldIdLst>
    <p:sldId id="257" r:id="rId2"/>
    <p:sldId id="261" r:id="rId3"/>
    <p:sldId id="262" r:id="rId4"/>
    <p:sldId id="263" r:id="rId5"/>
    <p:sldId id="264" r:id="rId6"/>
    <p:sldId id="271" r:id="rId7"/>
    <p:sldId id="272" r:id="rId8"/>
    <p:sldId id="275" r:id="rId9"/>
    <p:sldId id="267" r:id="rId10"/>
    <p:sldId id="268" r:id="rId11"/>
    <p:sldId id="273" r:id="rId12"/>
    <p:sldId id="274" r:id="rId13"/>
    <p:sldId id="269" r:id="rId14"/>
    <p:sldId id="270" r:id="rId15"/>
    <p:sldId id="276" r:id="rId16"/>
    <p:sldId id="266" r:id="rId17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7F1"/>
    <a:srgbClr val="344529"/>
    <a:srgbClr val="2B3922"/>
    <a:srgbClr val="2E3722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dirty="0"/>
            <a:t>kijelzők, kamerák, tömörítettlen képek tárolása</a:t>
          </a:r>
          <a:endParaRPr lang="hu" dirty="0"/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en-US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en-US"/>
        </a:p>
      </dgm:t>
    </dgm:pt>
    <dgm:pt modelId="{49225C73-1633-42F1-AB3B-7CB183E5F8B8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dirty="0"/>
            <a:t>képszerkesztő program</a:t>
          </a:r>
        </a:p>
        <a:p>
          <a:pPr rtl="0">
            <a:lnSpc>
              <a:spcPct val="100000"/>
            </a:lnSpc>
            <a:defRPr cap="all"/>
          </a:pPr>
          <a:r>
            <a:rPr lang="hu-HU" dirty="0"/>
            <a:t>pl. színkijelölés, átszínezés</a:t>
          </a:r>
          <a:endParaRPr lang="hu" dirty="0"/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en-US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en-US"/>
        </a:p>
      </dgm:t>
    </dgm:pt>
    <dgm:pt modelId="{1C383F32-22E8-4F62-A3E0-BDC3D5F48992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dirty="0"/>
            <a:t>eszközfüggetlen standardok</a:t>
          </a:r>
        </a:p>
        <a:p>
          <a:pPr rtl="0">
            <a:lnSpc>
              <a:spcPct val="100000"/>
            </a:lnSpc>
            <a:defRPr cap="all"/>
          </a:pPr>
          <a:r>
            <a:rPr lang="hu-HU" dirty="0"/>
            <a:t>színkülönbség mérés</a:t>
          </a:r>
          <a:endParaRPr lang="hu" dirty="0"/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en-US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 custLinFactX="23041" custLinFactNeighborX="100000" custLinFactNeighborY="-9646"/>
      <dgm:spPr>
        <a:noFill/>
        <a:ln>
          <a:noFill/>
        </a:ln>
      </dgm:spPr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>
        <a:solidFill>
          <a:schemeClr val="accent1">
            <a:lumMod val="50000"/>
          </a:schemeClr>
        </a:solidFill>
      </dgm:spPr>
    </dgm:pt>
    <dgm:pt modelId="{DB4CA7C4-FCA1-4127-B20A-2A5C031A3CF4}" type="pres">
      <dgm:prSet presAssocID="{49225C73-1633-42F1-AB3B-7CB183E5F8B8}" presName="iconRect" presStyleLbl="node1" presStyleIdx="1" presStyleCnt="3" custLinFactX="-64645" custLinFactNeighborX="-100000" custLinFactNeighborY="-30981"/>
      <dgm:spPr>
        <a:noFill/>
        <a:ln>
          <a:noFill/>
        </a:ln>
      </dgm:spPr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 custLinFactNeighborX="-1524"/>
      <dgm:spPr>
        <a:solidFill>
          <a:srgbClr val="002060"/>
        </a:solidFill>
      </dgm:spPr>
    </dgm:pt>
    <dgm:pt modelId="{39509775-983E-4110-B989-EE2CD6514BE0}" type="pres">
      <dgm:prSet presAssocID="{1C383F32-22E8-4F62-A3E0-BDC3D5F48992}" presName="iconRect" presStyleLbl="node1" presStyleIdx="2" presStyleCnt="3"/>
      <dgm:spPr>
        <a:noFill/>
        <a:ln>
          <a:noFill/>
        </a:ln>
      </dgm:spPr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16949" y="310305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2288368" y="597218"/>
          <a:ext cx="1043437" cy="1043437"/>
        </a:xfrm>
        <a:prstGeom prst="rect">
          <a:avLst/>
        </a:prstGeom>
        <a:noFill/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35606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hu-HU" sz="1400" kern="1200" dirty="0"/>
            <a:t>kijelzők, kamerák, tömörítettlen képek tárolása</a:t>
          </a:r>
          <a:endParaRPr lang="hu" sz="1400" kern="1200" dirty="0"/>
        </a:p>
      </dsp:txBody>
      <dsp:txXfrm>
        <a:off x="35606" y="2695306"/>
        <a:ext cx="2981250" cy="720000"/>
      </dsp:txXfrm>
    </dsp:sp>
    <dsp:sp modelId="{BCD8CDD9-0C56-4401-ADB1-8B48DAB2C96F}">
      <dsp:nvSpPr>
        <dsp:cNvPr id="0" name=""/>
        <dsp:cNvSpPr/>
      </dsp:nvSpPr>
      <dsp:spPr>
        <a:xfrm>
          <a:off x="4119918" y="310305"/>
          <a:ext cx="1818562" cy="1818562"/>
        </a:xfrm>
        <a:prstGeom prst="ellipse">
          <a:avLst/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2789513" y="374601"/>
          <a:ext cx="1043437" cy="1043437"/>
        </a:xfrm>
        <a:prstGeom prst="rect">
          <a:avLst/>
        </a:prstGeom>
        <a:noFill/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538574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hu-HU" sz="1400" kern="1200" dirty="0"/>
            <a:t>képszerkesztő program</a:t>
          </a:r>
        </a:p>
        <a:p>
          <a:pPr marL="0" lvl="0" indent="0" algn="ctr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hu-HU" sz="1400" kern="1200" dirty="0"/>
            <a:t>pl. színkijelölés, átszínezés</a:t>
          </a:r>
          <a:endParaRPr lang="hu" sz="1400" kern="1200" dirty="0"/>
        </a:p>
      </dsp:txBody>
      <dsp:txXfrm>
        <a:off x="3538574" y="2695306"/>
        <a:ext cx="2981250" cy="720000"/>
      </dsp:txXfrm>
    </dsp:sp>
    <dsp:sp modelId="{FF93E135-77D6-48A0-8871-9BC93D705D06}">
      <dsp:nvSpPr>
        <dsp:cNvPr id="0" name=""/>
        <dsp:cNvSpPr/>
      </dsp:nvSpPr>
      <dsp:spPr>
        <a:xfrm>
          <a:off x="7595172" y="310305"/>
          <a:ext cx="1818562" cy="1818562"/>
        </a:xfrm>
        <a:prstGeom prst="ellipse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010450" y="697868"/>
          <a:ext cx="1043437" cy="1043437"/>
        </a:xfrm>
        <a:prstGeom prst="rect">
          <a:avLst/>
        </a:prstGeom>
        <a:noFill/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041543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hu-HU" sz="1400" kern="1200" dirty="0"/>
            <a:t>eszközfüggetlen standardok</a:t>
          </a:r>
        </a:p>
        <a:p>
          <a:pPr marL="0" lvl="0" indent="0" algn="ctr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hu-HU" sz="1400" kern="1200" dirty="0"/>
            <a:t>színkülönbség mérés</a:t>
          </a:r>
          <a:endParaRPr lang="hu" sz="1400" kern="1200" dirty="0"/>
        </a:p>
      </dsp:txBody>
      <dsp:txXfrm>
        <a:off x="7041543" y="2695306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814DCE5-411A-4E42-AD3C-2494A4EAE779}" type="datetime1">
              <a:rPr lang="hu-HU" smtClean="0"/>
              <a:t>2022. 11. 27.</a:t>
            </a:fld>
            <a:endParaRPr lang="en-US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9368516-3842-4620-B9B3-67F535CB3A5D}" type="datetime1">
              <a:rPr lang="hu-HU" smtClean="0"/>
              <a:t>2022. 11. 27.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"/>
              <a:t>Mintaszöveg szerkesztése</a:t>
            </a:r>
            <a:endParaRPr lang="en-US"/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églalap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Téglalap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Téglalap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Téglalap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Csoport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Egyenes összekötő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gyenes összekötő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60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20" name="Dátum helye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E8BDBE0D-D7BD-4B72-8656-1BA1EE15204D}" type="datetime1">
              <a:rPr lang="hu-HU" smtClean="0"/>
              <a:t>2022. 11. 27.</a:t>
            </a:fld>
            <a:endParaRPr lang="en-US" dirty="0"/>
          </a:p>
        </p:txBody>
      </p:sp>
      <p:sp>
        <p:nvSpPr>
          <p:cNvPr id="21" name="Élőláb helye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22" name="Dia számának helye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164A21-2A73-421C-B26A-59E41BBEFBEB}" type="datetime1">
              <a:rPr lang="hu-HU" smtClean="0"/>
              <a:t>2022. 11. 27.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7CBEE9-063A-466D-A69B-CD20FA75015F}" type="datetime1">
              <a:rPr lang="hu-HU" smtClean="0"/>
              <a:t>2022. 11. 27.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églalap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Téglalap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Téglalap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Téglalap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60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grpSp>
        <p:nvGrpSpPr>
          <p:cNvPr id="16" name="Csoport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Egyenes összekötő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gyenes összekötő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F11F62F7-5E21-4DF6-AD45-F2360C22BAAE}" type="datetime1">
              <a:rPr lang="hu-HU" smtClean="0"/>
              <a:t>2022. 11. 27.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AD0CF7-F942-4A78-BD5B-565FEA1F0330}" type="datetime1">
              <a:rPr lang="hu-HU" smtClean="0"/>
              <a:t>2022. 11. 27.</a:t>
            </a:fld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B1E64E-AF4C-4D8A-B1A2-6376454CC97D}" type="datetime1">
              <a:rPr lang="hu-HU" smtClean="0"/>
              <a:t>2022. 11. 27.</a:t>
            </a:fld>
            <a:endParaRPr lang="en-US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377358-1C37-4F07-9A78-BAC0F950DA57}" type="datetime1">
              <a:rPr lang="hu-HU" smtClean="0"/>
              <a:t>2022. 11. 27.</a:t>
            </a:fld>
            <a:endParaRPr lang="en-US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CB3493-9A23-4FBB-AEE0-C0E6D5F3648B}" type="datetime1">
              <a:rPr lang="hu-HU" smtClean="0"/>
              <a:t>2022. 11. 27.</a:t>
            </a:fld>
            <a:endParaRPr lang="en-US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églalap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8" name="Dátum helye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C45F6E80-D825-48C2-9648-1D1B31372F92}" type="datetime1">
              <a:rPr lang="hu-HU" smtClean="0"/>
              <a:t>2022. 11. 27.</a:t>
            </a:fld>
            <a:endParaRPr lang="en-US"/>
          </a:p>
        </p:txBody>
      </p:sp>
      <p:sp>
        <p:nvSpPr>
          <p:cNvPr id="9" name="Élőláb helye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/>
          </a:p>
        </p:txBody>
      </p:sp>
      <p:sp>
        <p:nvSpPr>
          <p:cNvPr id="11" name="Dia számának helye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églalap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8977A4C8-8FD0-44EA-A473-E0338D05B7ED}" type="datetime1">
              <a:rPr lang="hu-HU" smtClean="0"/>
              <a:t>2022. 11. 27.</a:t>
            </a:fld>
            <a:endParaRPr lang="en-US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Téglalap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Téglalap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Téglalap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"/>
              <a:t>Mintacím stílusának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"/>
              <a:t>Mintaszöveg szerkesztése</a:t>
            </a:r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0150E88-5DA4-48FE-971C-3A8E0386704F}" type="datetime1">
              <a:rPr lang="hu-HU" smtClean="0"/>
              <a:t>2022. 11. 27.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learning.unideb.hu/course/view.php?id=9619#section-3" TargetMode="External"/><Relationship Id="rId2" Type="http://schemas.openxmlformats.org/officeDocument/2006/relationships/hyperlink" Target="https://www.pexels.com/hu-hu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hyperlink" Target="https://docs.opencv.org/3.4/de/d25/imgproc_color_conversions.html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 descr="Egy embléma közelképe&#10;&#10;Automatikusan létrehozott leírás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Téglalap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Téglalap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/>
          </a:bodyPr>
          <a:lstStyle/>
          <a:p>
            <a:pPr rtl="0"/>
            <a:r>
              <a:rPr lang="hu-HU" sz="4400" dirty="0">
                <a:solidFill>
                  <a:schemeClr val="tx1"/>
                </a:solidFill>
                <a:latin typeface="-apple-system"/>
              </a:rPr>
              <a:t>színterek</a:t>
            </a:r>
            <a:endParaRPr lang="hu" sz="13800" dirty="0">
              <a:solidFill>
                <a:schemeClr val="tx1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hu-HU" dirty="0">
                <a:solidFill>
                  <a:schemeClr val="tx1"/>
                </a:solidFill>
              </a:rPr>
              <a:t>Gyakorló Feladatok</a:t>
            </a:r>
            <a:r>
              <a:rPr lang="hu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615EF64C-C68D-96A0-3ED2-8979F0D2A296}"/>
              </a:ext>
            </a:extLst>
          </p:cNvPr>
          <p:cNvSpPr txBox="1"/>
          <p:nvPr/>
        </p:nvSpPr>
        <p:spPr>
          <a:xfrm>
            <a:off x="508000" y="6225309"/>
            <a:ext cx="3897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bg1"/>
                </a:solidFill>
              </a:rPr>
              <a:t>Készített: Illés Zoltán Levente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75293AD-ABD9-969C-D644-2104582CC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HSV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2DFF709-B876-0809-CA00-F6443BA475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54909"/>
            <a:ext cx="6682509" cy="4460497"/>
          </a:xfrm>
        </p:spPr>
        <p:txBody>
          <a:bodyPr>
            <a:normAutofit/>
          </a:bodyPr>
          <a:lstStyle/>
          <a:p>
            <a:r>
              <a:rPr lang="hu-HU" b="1" dirty="0"/>
              <a:t>1.)Feladat:</a:t>
            </a:r>
          </a:p>
          <a:p>
            <a:pPr lvl="1">
              <a:spcBef>
                <a:spcPts val="1200"/>
              </a:spcBef>
            </a:pPr>
            <a:r>
              <a:rPr lang="hu-HU" dirty="0"/>
              <a:t>Olvassuk be a </a:t>
            </a:r>
            <a:r>
              <a:rPr lang="hu-HU" b="1" dirty="0"/>
              <a:t>m&amp;m.jpg </a:t>
            </a:r>
            <a:r>
              <a:rPr lang="hu-HU" dirty="0"/>
              <a:t>képet színesbe. </a:t>
            </a:r>
            <a:r>
              <a:rPr lang="hu-HU" b="1" dirty="0"/>
              <a:t>Konvertáljuk a képet HSV színtérbe.</a:t>
            </a:r>
          </a:p>
          <a:p>
            <a:pPr lvl="1">
              <a:spcBef>
                <a:spcPts val="1200"/>
              </a:spcBef>
            </a:pPr>
            <a:r>
              <a:rPr lang="hu-HU" dirty="0"/>
              <a:t>A </a:t>
            </a:r>
            <a:r>
              <a:rPr lang="hu-HU" b="1" dirty="0"/>
              <a:t>kék színű </a:t>
            </a:r>
            <a:r>
              <a:rPr lang="hu-HU" dirty="0"/>
              <a:t>bogyókat másoljuk át egy fekete képre.</a:t>
            </a:r>
          </a:p>
          <a:p>
            <a:pPr lvl="1">
              <a:spcBef>
                <a:spcPts val="1200"/>
              </a:spcBef>
            </a:pPr>
            <a:r>
              <a:rPr lang="hu-HU" b="1" dirty="0"/>
              <a:t>Ügyeljünk a szűrke pontok kizárására is! </a:t>
            </a:r>
          </a:p>
          <a:p>
            <a:pPr marL="274320" lvl="1" indent="0">
              <a:buNone/>
            </a:pPr>
            <a:endParaRPr lang="hu-HU" dirty="0"/>
          </a:p>
          <a:p>
            <a:pPr marL="274320" lvl="1" indent="0">
              <a:buNone/>
            </a:pPr>
            <a:endParaRPr lang="hu-HU" b="1" dirty="0"/>
          </a:p>
          <a:p>
            <a:pPr marL="274320" lvl="1" indent="0">
              <a:buNone/>
            </a:pPr>
            <a:r>
              <a:rPr lang="hu-HU" b="1" i="1" dirty="0"/>
              <a:t>	</a:t>
            </a:r>
          </a:p>
          <a:p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413719F-4185-14D8-567C-DCE4E1A8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667EC959-B12E-8E73-A8D5-17715CA27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791" y="3254797"/>
            <a:ext cx="4925936" cy="27802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ECFE7AE8-8326-BED7-D888-46A5BF8FB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69" y="912237"/>
            <a:ext cx="7484594" cy="4972195"/>
          </a:xfrm>
          <a:prstGeom prst="rect">
            <a:avLst/>
          </a:prstGeom>
        </p:spPr>
      </p:pic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6719E58C-1AF2-79DE-801F-6509796043E2}"/>
              </a:ext>
            </a:extLst>
          </p:cNvPr>
          <p:cNvGrpSpPr/>
          <p:nvPr/>
        </p:nvGrpSpPr>
        <p:grpSpPr>
          <a:xfrm>
            <a:off x="8662114" y="1515968"/>
            <a:ext cx="2463086" cy="1937072"/>
            <a:chOff x="8662114" y="1515968"/>
            <a:chExt cx="2463086" cy="1937072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E7B3699F-AAA4-1E19-AEEB-757F243E5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62114" y="1515968"/>
              <a:ext cx="2463086" cy="162929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Szövegdoboz 4">
              <a:extLst>
                <a:ext uri="{FF2B5EF4-FFF2-40B4-BE49-F238E27FC236}">
                  <a16:creationId xmlns:a16="http://schemas.microsoft.com/office/drawing/2014/main" id="{B3F5D3EB-3CBB-42B3-F23C-4EAFC471F30A}"/>
                </a:ext>
              </a:extLst>
            </p:cNvPr>
            <p:cNvSpPr txBox="1"/>
            <p:nvPr/>
          </p:nvSpPr>
          <p:spPr>
            <a:xfrm>
              <a:off x="8662114" y="3145263"/>
              <a:ext cx="24630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/>
                <a:t>Szűrés elött</a:t>
              </a:r>
            </a:p>
          </p:txBody>
        </p:sp>
      </p:grp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AC04F001-A15B-0CC4-C57B-842154D895AF}"/>
              </a:ext>
            </a:extLst>
          </p:cNvPr>
          <p:cNvGrpSpPr/>
          <p:nvPr/>
        </p:nvGrpSpPr>
        <p:grpSpPr>
          <a:xfrm>
            <a:off x="8662114" y="3712737"/>
            <a:ext cx="2463086" cy="2021087"/>
            <a:chOff x="8662114" y="3712737"/>
            <a:chExt cx="2463086" cy="2021087"/>
          </a:xfrm>
        </p:grpSpPr>
        <p:pic>
          <p:nvPicPr>
            <p:cNvPr id="14" name="Kép 13">
              <a:extLst>
                <a:ext uri="{FF2B5EF4-FFF2-40B4-BE49-F238E27FC236}">
                  <a16:creationId xmlns:a16="http://schemas.microsoft.com/office/drawing/2014/main" id="{6B4B83CF-2DB6-1AFC-F4F1-1D493398A3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62114" y="3712737"/>
              <a:ext cx="2463086" cy="1686199"/>
            </a:xfrm>
            <a:prstGeom prst="rect">
              <a:avLst/>
            </a:prstGeom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B37637D2-C9D6-6428-D1B9-003CA7E4396A}"/>
                </a:ext>
              </a:extLst>
            </p:cNvPr>
            <p:cNvSpPr txBox="1"/>
            <p:nvPr/>
          </p:nvSpPr>
          <p:spPr>
            <a:xfrm>
              <a:off x="8662114" y="5426047"/>
              <a:ext cx="24630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/>
                <a:t>Szűrés után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392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263A9C-8BCF-526F-C1C7-6970EE991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HSV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ED66FBA-5CE0-6EAF-37E0-6595B00C3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b="1" dirty="0"/>
              <a:t>2.)Feladat: </a:t>
            </a:r>
          </a:p>
          <a:p>
            <a:pPr lvl="1">
              <a:spcBef>
                <a:spcPts val="1200"/>
              </a:spcBef>
            </a:pPr>
            <a:r>
              <a:rPr lang="hu-HU" dirty="0"/>
              <a:t>Olvassuk be a </a:t>
            </a:r>
            <a:r>
              <a:rPr lang="hu-HU" b="1" dirty="0"/>
              <a:t>m&amp;m.jpg </a:t>
            </a:r>
            <a:r>
              <a:rPr lang="hu-HU" dirty="0"/>
              <a:t>képet színesbe. </a:t>
            </a:r>
          </a:p>
          <a:p>
            <a:pPr lvl="1">
              <a:spcBef>
                <a:spcPts val="1200"/>
              </a:spcBef>
            </a:pPr>
            <a:r>
              <a:rPr lang="hu-HU" b="1" dirty="0"/>
              <a:t>Konvertáljuk a képet HSV színtérbe.</a:t>
            </a:r>
          </a:p>
          <a:p>
            <a:pPr lvl="1">
              <a:spcBef>
                <a:spcPts val="1200"/>
              </a:spcBef>
            </a:pPr>
            <a:r>
              <a:rPr lang="hu-HU" dirty="0"/>
              <a:t>A </a:t>
            </a:r>
            <a:r>
              <a:rPr lang="hu-HU" b="1" dirty="0"/>
              <a:t>kék színű </a:t>
            </a:r>
            <a:r>
              <a:rPr lang="hu-HU" dirty="0"/>
              <a:t>bogyókat tartsuk meg.</a:t>
            </a:r>
          </a:p>
          <a:p>
            <a:pPr lvl="1">
              <a:spcBef>
                <a:spcPts val="1200"/>
              </a:spcBef>
            </a:pPr>
            <a:r>
              <a:rPr lang="hu-HU" b="1" dirty="0"/>
              <a:t>Színezzük át zöldre, a többit töröljük.</a:t>
            </a:r>
          </a:p>
          <a:p>
            <a:pPr lvl="1"/>
            <a:endParaRPr lang="hu-HU" b="1" dirty="0"/>
          </a:p>
          <a:p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6B670B5-FA1C-F940-4288-B27F67065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/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5C268AC4-6A70-797C-9FA1-5A510A567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321" y="4187790"/>
            <a:ext cx="6011473" cy="10099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22825CB0-E10E-CABA-F41B-2F74A614F4F0}"/>
              </a:ext>
            </a:extLst>
          </p:cNvPr>
          <p:cNvGrpSpPr/>
          <p:nvPr/>
        </p:nvGrpSpPr>
        <p:grpSpPr>
          <a:xfrm>
            <a:off x="8662114" y="1515968"/>
            <a:ext cx="2463086" cy="1951828"/>
            <a:chOff x="8662114" y="1515968"/>
            <a:chExt cx="2463086" cy="1951828"/>
          </a:xfrm>
        </p:grpSpPr>
        <p:pic>
          <p:nvPicPr>
            <p:cNvPr id="9" name="Kép 8">
              <a:extLst>
                <a:ext uri="{FF2B5EF4-FFF2-40B4-BE49-F238E27FC236}">
                  <a16:creationId xmlns:a16="http://schemas.microsoft.com/office/drawing/2014/main" id="{4F5C1F22-1418-D69C-CB00-79586178EE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62114" y="1515968"/>
              <a:ext cx="2463086" cy="162929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Szövegdoboz 4">
              <a:extLst>
                <a:ext uri="{FF2B5EF4-FFF2-40B4-BE49-F238E27FC236}">
                  <a16:creationId xmlns:a16="http://schemas.microsoft.com/office/drawing/2014/main" id="{9C964B77-9DF3-0CDD-038D-A35664328F01}"/>
                </a:ext>
              </a:extLst>
            </p:cNvPr>
            <p:cNvSpPr txBox="1"/>
            <p:nvPr/>
          </p:nvSpPr>
          <p:spPr>
            <a:xfrm>
              <a:off x="8703316" y="3160019"/>
              <a:ext cx="24218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/>
                <a:t>Eredeti kép</a:t>
              </a:r>
            </a:p>
          </p:txBody>
        </p:sp>
      </p:grp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C29CAB02-733A-CB65-2B64-4E9E08E7248D}"/>
              </a:ext>
            </a:extLst>
          </p:cNvPr>
          <p:cNvGrpSpPr/>
          <p:nvPr/>
        </p:nvGrpSpPr>
        <p:grpSpPr>
          <a:xfrm>
            <a:off x="8662114" y="3697981"/>
            <a:ext cx="2497073" cy="1921036"/>
            <a:chOff x="8662114" y="3697981"/>
            <a:chExt cx="2497073" cy="1921036"/>
          </a:xfrm>
        </p:grpSpPr>
        <p:pic>
          <p:nvPicPr>
            <p:cNvPr id="8" name="Kép 7">
              <a:extLst>
                <a:ext uri="{FF2B5EF4-FFF2-40B4-BE49-F238E27FC236}">
                  <a16:creationId xmlns:a16="http://schemas.microsoft.com/office/drawing/2014/main" id="{9B0BC04A-CC03-A7DD-F6DC-A10A3F491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62114" y="3697981"/>
              <a:ext cx="2497073" cy="162929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6" name="Szövegdoboz 5">
              <a:extLst>
                <a:ext uri="{FF2B5EF4-FFF2-40B4-BE49-F238E27FC236}">
                  <a16:creationId xmlns:a16="http://schemas.microsoft.com/office/drawing/2014/main" id="{E9095E57-C34F-0E41-F76E-6E4C0F898049}"/>
                </a:ext>
              </a:extLst>
            </p:cNvPr>
            <p:cNvSpPr txBox="1"/>
            <p:nvPr/>
          </p:nvSpPr>
          <p:spPr>
            <a:xfrm>
              <a:off x="8662114" y="5311240"/>
              <a:ext cx="24630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/>
                <a:t>Szűrt kép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0190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263A9C-8BCF-526F-C1C7-6970EE991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HSV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ED66FBA-5CE0-6EAF-37E0-6595B00C3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6063673" cy="3849624"/>
          </a:xfrm>
        </p:spPr>
        <p:txBody>
          <a:bodyPr/>
          <a:lstStyle/>
          <a:p>
            <a:r>
              <a:rPr lang="hu-HU" b="1" dirty="0"/>
              <a:t>3.)Feladat:</a:t>
            </a:r>
          </a:p>
          <a:p>
            <a:pPr lvl="1"/>
            <a:r>
              <a:rPr lang="hu-HU" dirty="0"/>
              <a:t>Olvassuk be a </a:t>
            </a:r>
            <a:r>
              <a:rPr lang="hu-HU" b="1" dirty="0">
                <a:latin typeface="+mj-lt"/>
              </a:rPr>
              <a:t>dekoracio.jpg </a:t>
            </a:r>
            <a:r>
              <a:rPr lang="hu-HU" dirty="0"/>
              <a:t>képet színesbe. </a:t>
            </a:r>
            <a:r>
              <a:rPr lang="hu-HU" b="1" dirty="0"/>
              <a:t>Konvertáljuk a képet HSV színtérbe.</a:t>
            </a:r>
          </a:p>
          <a:p>
            <a:pPr lvl="1"/>
            <a:r>
              <a:rPr lang="hu-HU" dirty="0"/>
              <a:t>Próbáljuk meg a képen látható sütemények körvonalát megjeleníteni és másoljuk át egy fekete képre.</a:t>
            </a:r>
          </a:p>
          <a:p>
            <a:pPr lvl="1"/>
            <a:r>
              <a:rPr lang="hu-HU" b="1" dirty="0"/>
              <a:t>Az Után ábrán látható módon.</a:t>
            </a:r>
          </a:p>
          <a:p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6B670B5-FA1C-F940-4288-B27F67065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/>
          </a:p>
        </p:txBody>
      </p:sp>
      <p:grpSp>
        <p:nvGrpSpPr>
          <p:cNvPr id="5" name="Csoportba foglalás 4">
            <a:extLst>
              <a:ext uri="{FF2B5EF4-FFF2-40B4-BE49-F238E27FC236}">
                <a16:creationId xmlns:a16="http://schemas.microsoft.com/office/drawing/2014/main" id="{11178148-5DA1-D6F5-0AEF-2FCDEFD41F40}"/>
              </a:ext>
            </a:extLst>
          </p:cNvPr>
          <p:cNvGrpSpPr/>
          <p:nvPr/>
        </p:nvGrpSpPr>
        <p:grpSpPr>
          <a:xfrm>
            <a:off x="8444695" y="3652963"/>
            <a:ext cx="2893045" cy="1987544"/>
            <a:chOff x="8703315" y="3719388"/>
            <a:chExt cx="2893045" cy="1987544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28740889-285F-1124-644B-2C904D881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03315" y="3719388"/>
              <a:ext cx="2893045" cy="161472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3E77EB9B-DDC7-71FD-D323-E2F1B33A90DF}"/>
                </a:ext>
              </a:extLst>
            </p:cNvPr>
            <p:cNvSpPr txBox="1"/>
            <p:nvPr/>
          </p:nvSpPr>
          <p:spPr>
            <a:xfrm>
              <a:off x="8703315" y="5445322"/>
              <a:ext cx="2893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100" dirty="0"/>
                <a:t>3.Feladat ábra: Után</a:t>
              </a:r>
            </a:p>
          </p:txBody>
        </p:sp>
      </p:grpSp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F490F0BE-FCDA-6FB8-F3C9-676447339AE7}"/>
              </a:ext>
            </a:extLst>
          </p:cNvPr>
          <p:cNvGrpSpPr/>
          <p:nvPr/>
        </p:nvGrpSpPr>
        <p:grpSpPr>
          <a:xfrm>
            <a:off x="8444694" y="1862227"/>
            <a:ext cx="2893046" cy="1679525"/>
            <a:chOff x="8703314" y="1966370"/>
            <a:chExt cx="2893046" cy="1679525"/>
          </a:xfrm>
        </p:grpSpPr>
        <p:pic>
          <p:nvPicPr>
            <p:cNvPr id="9" name="Kép 8">
              <a:extLst>
                <a:ext uri="{FF2B5EF4-FFF2-40B4-BE49-F238E27FC236}">
                  <a16:creationId xmlns:a16="http://schemas.microsoft.com/office/drawing/2014/main" id="{D88FC4B8-A51E-1311-18A7-20BDCA6DF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03315" y="1966370"/>
              <a:ext cx="2893045" cy="139909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0" name="Szövegdoboz 9">
              <a:extLst>
                <a:ext uri="{FF2B5EF4-FFF2-40B4-BE49-F238E27FC236}">
                  <a16:creationId xmlns:a16="http://schemas.microsoft.com/office/drawing/2014/main" id="{36AAD2D2-D426-ABC0-0C39-E011D15E27C3}"/>
                </a:ext>
              </a:extLst>
            </p:cNvPr>
            <p:cNvSpPr txBox="1"/>
            <p:nvPr/>
          </p:nvSpPr>
          <p:spPr>
            <a:xfrm>
              <a:off x="8703314" y="3368896"/>
              <a:ext cx="289304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200" dirty="0"/>
                <a:t>3.Feladat ábra: Előtt</a:t>
              </a:r>
            </a:p>
          </p:txBody>
        </p:sp>
      </p:grpSp>
      <p:pic>
        <p:nvPicPr>
          <p:cNvPr id="12" name="Kép 11">
            <a:extLst>
              <a:ext uri="{FF2B5EF4-FFF2-40B4-BE49-F238E27FC236}">
                <a16:creationId xmlns:a16="http://schemas.microsoft.com/office/drawing/2014/main" id="{7D6CF511-0BFD-DFD7-D80B-760AA8567C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8938" y="4018714"/>
            <a:ext cx="5801535" cy="186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274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2014E7-1F6A-3BCF-E8BE-C4C86E6D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HSV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3232E2-8F57-9024-C426-C3A782733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4.) Feladat:</a:t>
            </a:r>
          </a:p>
          <a:p>
            <a:pPr lvl="1"/>
            <a:r>
              <a:rPr lang="hu-HU" dirty="0"/>
              <a:t>Olvassuk be a  </a:t>
            </a:r>
            <a:r>
              <a:rPr lang="hu-HU" b="1" dirty="0"/>
              <a:t>szolo.jpg </a:t>
            </a:r>
            <a:r>
              <a:rPr lang="hu-HU" dirty="0"/>
              <a:t>képet színesbe és </a:t>
            </a:r>
            <a:r>
              <a:rPr lang="hu-HU" b="1" dirty="0"/>
              <a:t>kicsinyítsük a méretét az ötödére.</a:t>
            </a:r>
            <a:endParaRPr lang="hu-HU" dirty="0"/>
          </a:p>
          <a:p>
            <a:pPr lvl="1"/>
            <a:r>
              <a:rPr lang="hu-HU" b="1" dirty="0"/>
              <a:t>Konvertáljuk a képet HSV színtérbe.</a:t>
            </a:r>
          </a:p>
          <a:p>
            <a:pPr lvl="1"/>
            <a:r>
              <a:rPr lang="hu-HU" dirty="0"/>
              <a:t>Másoljuk át a szőlőt egy fekete képre. </a:t>
            </a:r>
          </a:p>
          <a:p>
            <a:pPr lvl="1"/>
            <a:r>
              <a:rPr lang="hu-HU" dirty="0"/>
              <a:t>Következő lépésként állítsuk át a kép </a:t>
            </a:r>
            <a:r>
              <a:rPr lang="hu-HU" b="1" dirty="0"/>
              <a:t>szín csatornáját kékre.</a:t>
            </a:r>
          </a:p>
          <a:p>
            <a:pPr lvl="1"/>
            <a:r>
              <a:rPr lang="hu-HU" b="1" dirty="0"/>
              <a:t>(Minimálisan látszódhat az asztal.)</a:t>
            </a:r>
          </a:p>
          <a:p>
            <a:pPr lvl="1"/>
            <a:endParaRPr lang="hu-HU" b="1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3C7862E-BD45-6C17-E454-D81FCAF9F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1EB32237-4D0D-34D1-7533-0C3D3ED3C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739" y="4482026"/>
            <a:ext cx="5048955" cy="9050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1F9F92B5-703D-FDA8-826B-3CCD3EF7D21D}"/>
              </a:ext>
            </a:extLst>
          </p:cNvPr>
          <p:cNvGrpSpPr/>
          <p:nvPr/>
        </p:nvGrpSpPr>
        <p:grpSpPr>
          <a:xfrm>
            <a:off x="9092168" y="569444"/>
            <a:ext cx="1343404" cy="2269097"/>
            <a:chOff x="9092168" y="569444"/>
            <a:chExt cx="1343404" cy="2269097"/>
          </a:xfrm>
        </p:grpSpPr>
        <p:pic>
          <p:nvPicPr>
            <p:cNvPr id="10" name="Kép 9">
              <a:extLst>
                <a:ext uri="{FF2B5EF4-FFF2-40B4-BE49-F238E27FC236}">
                  <a16:creationId xmlns:a16="http://schemas.microsoft.com/office/drawing/2014/main" id="{26F54005-AECB-82D2-8895-8FD5BBE91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92168" y="569444"/>
              <a:ext cx="1319025" cy="195317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5" name="Szövegdoboz 4">
              <a:extLst>
                <a:ext uri="{FF2B5EF4-FFF2-40B4-BE49-F238E27FC236}">
                  <a16:creationId xmlns:a16="http://schemas.microsoft.com/office/drawing/2014/main" id="{21721C45-069C-D657-8A43-E3C7BE88D867}"/>
                </a:ext>
              </a:extLst>
            </p:cNvPr>
            <p:cNvSpPr txBox="1"/>
            <p:nvPr/>
          </p:nvSpPr>
          <p:spPr>
            <a:xfrm>
              <a:off x="9097818" y="2530764"/>
              <a:ext cx="13377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b="1" dirty="0"/>
                <a:t>Eredeti kép</a:t>
              </a:r>
            </a:p>
          </p:txBody>
        </p:sp>
      </p:grpSp>
      <p:grpSp>
        <p:nvGrpSpPr>
          <p:cNvPr id="13" name="Csoportba foglalás 12">
            <a:extLst>
              <a:ext uri="{FF2B5EF4-FFF2-40B4-BE49-F238E27FC236}">
                <a16:creationId xmlns:a16="http://schemas.microsoft.com/office/drawing/2014/main" id="{02344BAB-8AB8-67B9-C69B-63CE9FED5E7B}"/>
              </a:ext>
            </a:extLst>
          </p:cNvPr>
          <p:cNvGrpSpPr/>
          <p:nvPr/>
        </p:nvGrpSpPr>
        <p:grpSpPr>
          <a:xfrm>
            <a:off x="8002276" y="3645152"/>
            <a:ext cx="1402080" cy="2203066"/>
            <a:chOff x="8002276" y="3645152"/>
            <a:chExt cx="1402080" cy="2203066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98B96065-40B9-9229-B036-E279E7515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02276" y="3645152"/>
              <a:ext cx="1402080" cy="195317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FF8732C1-CF2E-B62A-3478-B80687EDC427}"/>
                </a:ext>
              </a:extLst>
            </p:cNvPr>
            <p:cNvSpPr txBox="1"/>
            <p:nvPr/>
          </p:nvSpPr>
          <p:spPr>
            <a:xfrm>
              <a:off x="8066602" y="5540441"/>
              <a:ext cx="13377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b="1" dirty="0"/>
                <a:t>Szűrt kép</a:t>
              </a:r>
            </a:p>
          </p:txBody>
        </p:sp>
      </p:grpSp>
      <p:grpSp>
        <p:nvGrpSpPr>
          <p:cNvPr id="14" name="Csoportba foglalás 13">
            <a:extLst>
              <a:ext uri="{FF2B5EF4-FFF2-40B4-BE49-F238E27FC236}">
                <a16:creationId xmlns:a16="http://schemas.microsoft.com/office/drawing/2014/main" id="{A107E7C2-4DC3-2C0F-F568-8073A363D4F5}"/>
              </a:ext>
            </a:extLst>
          </p:cNvPr>
          <p:cNvGrpSpPr/>
          <p:nvPr/>
        </p:nvGrpSpPr>
        <p:grpSpPr>
          <a:xfrm>
            <a:off x="9988673" y="3645152"/>
            <a:ext cx="1502245" cy="2438069"/>
            <a:chOff x="9988673" y="3645152"/>
            <a:chExt cx="1502245" cy="2438069"/>
          </a:xfrm>
        </p:grpSpPr>
        <p:pic>
          <p:nvPicPr>
            <p:cNvPr id="8" name="Kép 7">
              <a:extLst>
                <a:ext uri="{FF2B5EF4-FFF2-40B4-BE49-F238E27FC236}">
                  <a16:creationId xmlns:a16="http://schemas.microsoft.com/office/drawing/2014/main" id="{9F9EE33D-8BE3-9A67-A09E-0911DCEDFF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70919" y="3645152"/>
              <a:ext cx="1337754" cy="195317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C33E5510-5E31-6089-ED22-D562CB424957}"/>
                </a:ext>
              </a:extLst>
            </p:cNvPr>
            <p:cNvSpPr txBox="1"/>
            <p:nvPr/>
          </p:nvSpPr>
          <p:spPr>
            <a:xfrm>
              <a:off x="9988673" y="5560001"/>
              <a:ext cx="15022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b="1" dirty="0"/>
                <a:t>Kék csatornás kép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1537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2D1B258-F61B-A41A-845C-B32BEC78B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CIE </a:t>
            </a:r>
            <a:r>
              <a:rPr lang="hu-HU" dirty="0" err="1"/>
              <a:t>Lab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1C23C88-18C1-4CB9-8528-AEE7270C6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5876925" cy="3849624"/>
          </a:xfrm>
        </p:spPr>
        <p:txBody>
          <a:bodyPr/>
          <a:lstStyle/>
          <a:p>
            <a:pPr marL="274320" lvl="1" indent="0">
              <a:buNone/>
            </a:pPr>
            <a:r>
              <a:rPr lang="hu-HU" sz="1600" b="1" dirty="0">
                <a:latin typeface="Consolas" panose="020B0609020204030204" pitchFamily="49" charset="0"/>
              </a:rPr>
              <a:t>Egy kis segítség:</a:t>
            </a:r>
          </a:p>
          <a:p>
            <a:pPr lvl="1"/>
            <a:r>
              <a:rPr lang="hu-HU" sz="1400" b="1" dirty="0" err="1">
                <a:latin typeface="Consolas" panose="020B0609020204030204" pitchFamily="49" charset="0"/>
              </a:rPr>
              <a:t>src.convertTo</a:t>
            </a:r>
            <a:r>
              <a:rPr lang="hu-HU" sz="1400" b="1" dirty="0">
                <a:latin typeface="Consolas" panose="020B0609020204030204" pitchFamily="49" charset="0"/>
              </a:rPr>
              <a:t>(</a:t>
            </a:r>
            <a:r>
              <a:rPr lang="hu-HU" sz="1400" b="1" dirty="0" err="1">
                <a:latin typeface="Consolas" panose="020B0609020204030204" pitchFamily="49" charset="0"/>
              </a:rPr>
              <a:t>dest</a:t>
            </a:r>
            <a:r>
              <a:rPr lang="hu-HU" sz="1400" b="1" dirty="0">
                <a:latin typeface="Consolas" panose="020B0609020204030204" pitchFamily="49" charset="0"/>
              </a:rPr>
              <a:t>, </a:t>
            </a:r>
            <a:r>
              <a:rPr lang="hu-HU" sz="1400" b="1" dirty="0" err="1">
                <a:latin typeface="Consolas" panose="020B0609020204030204" pitchFamily="49" charset="0"/>
              </a:rPr>
              <a:t>dest_type</a:t>
            </a:r>
            <a:r>
              <a:rPr lang="hu-HU" sz="1400" b="1" dirty="0">
                <a:latin typeface="Consolas" panose="020B0609020204030204" pitchFamily="49" charset="0"/>
              </a:rPr>
              <a:t>, </a:t>
            </a:r>
            <a:r>
              <a:rPr lang="hu-HU" sz="1400" b="1" dirty="0" err="1">
                <a:latin typeface="Consolas" panose="020B0609020204030204" pitchFamily="49" charset="0"/>
              </a:rPr>
              <a:t>scale_factor</a:t>
            </a:r>
            <a:r>
              <a:rPr lang="hu-HU" sz="1400" b="1" dirty="0">
                <a:latin typeface="Consolas" panose="020B0609020204030204" pitchFamily="49" charset="0"/>
              </a:rPr>
              <a:t>); </a:t>
            </a:r>
          </a:p>
          <a:p>
            <a:pPr lvl="1"/>
            <a:r>
              <a:rPr lang="hu-HU" sz="1400" b="1" dirty="0" err="1">
                <a:latin typeface="Consolas" panose="020B0609020204030204" pitchFamily="49" charset="0"/>
              </a:rPr>
              <a:t>cvtColor</a:t>
            </a:r>
            <a:r>
              <a:rPr lang="hu-HU" sz="1400" b="1" dirty="0">
                <a:latin typeface="Consolas" panose="020B0609020204030204" pitchFamily="49" charset="0"/>
              </a:rPr>
              <a:t>( </a:t>
            </a:r>
            <a:r>
              <a:rPr lang="hu-HU" sz="1400" b="1" dirty="0" err="1">
                <a:latin typeface="Consolas" panose="020B0609020204030204" pitchFamily="49" charset="0"/>
              </a:rPr>
              <a:t>src</a:t>
            </a:r>
            <a:r>
              <a:rPr lang="hu-HU" sz="1400" b="1" dirty="0">
                <a:latin typeface="Consolas" panose="020B0609020204030204" pitchFamily="49" charset="0"/>
              </a:rPr>
              <a:t>, </a:t>
            </a:r>
            <a:r>
              <a:rPr lang="hu-HU" sz="1400" b="1" dirty="0" err="1">
                <a:latin typeface="Consolas" panose="020B0609020204030204" pitchFamily="49" charset="0"/>
              </a:rPr>
              <a:t>dest</a:t>
            </a:r>
            <a:r>
              <a:rPr lang="hu-HU" sz="1400" b="1" dirty="0">
                <a:latin typeface="Consolas" panose="020B0609020204030204" pitchFamily="49" charset="0"/>
              </a:rPr>
              <a:t>, COLOR_BGR2Lab);</a:t>
            </a:r>
          </a:p>
          <a:p>
            <a:pPr lvl="1"/>
            <a:endParaRPr lang="hu-HU" sz="1400" b="1" dirty="0">
              <a:latin typeface="Consolas" panose="020B0609020204030204" pitchFamily="49" charset="0"/>
            </a:endParaRPr>
          </a:p>
          <a:p>
            <a:pPr lvl="1"/>
            <a:r>
              <a:rPr lang="hu-HU" sz="1400" b="1" dirty="0">
                <a:latin typeface="Consolas" panose="020B0609020204030204" pitchFamily="49" charset="0"/>
              </a:rPr>
              <a:t>Feladat:</a:t>
            </a:r>
          </a:p>
          <a:p>
            <a:pPr lvl="1"/>
            <a:r>
              <a:rPr lang="hu-HU" sz="1400" dirty="0">
                <a:latin typeface="Consolas" panose="020B0609020204030204" pitchFamily="49" charset="0"/>
              </a:rPr>
              <a:t>Olvassuk be a </a:t>
            </a:r>
            <a:r>
              <a:rPr lang="hu-HU" sz="1400" b="1" dirty="0"/>
              <a:t>szolo.jpg képet.</a:t>
            </a:r>
          </a:p>
          <a:p>
            <a:pPr marL="274320" lvl="1" indent="0">
              <a:buNone/>
            </a:pPr>
            <a:r>
              <a:rPr lang="hu-HU" sz="1400" b="1" dirty="0">
                <a:latin typeface="Consolas" panose="020B0609020204030204" pitchFamily="49" charset="0"/>
              </a:rPr>
              <a:t>Konvertáljuk </a:t>
            </a:r>
            <a:r>
              <a:rPr lang="hu-HU" sz="1400" b="1" dirty="0" err="1">
                <a:latin typeface="Consolas" panose="020B0609020204030204" pitchFamily="49" charset="0"/>
              </a:rPr>
              <a:t>Lab</a:t>
            </a:r>
            <a:r>
              <a:rPr lang="hu-HU" sz="1400" b="1" dirty="0">
                <a:latin typeface="Consolas" panose="020B0609020204030204" pitchFamily="49" charset="0"/>
              </a:rPr>
              <a:t> színtérbe és nézzük meg az eredeti kép</a:t>
            </a:r>
          </a:p>
          <a:p>
            <a:pPr marL="274320" lvl="1" indent="0">
              <a:buNone/>
            </a:pPr>
            <a:r>
              <a:rPr lang="hu-HU" sz="1400" b="1" dirty="0">
                <a:latin typeface="Consolas" panose="020B0609020204030204" pitchFamily="49" charset="0"/>
              </a:rPr>
              <a:t>és az új konvertált kép közötti szín különbségeket. 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6A0019B-CA45-4BCE-C7E1-E79A2758D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/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CD46E1F9-D4E2-AE6D-E150-70D05361C102}"/>
              </a:ext>
            </a:extLst>
          </p:cNvPr>
          <p:cNvGrpSpPr/>
          <p:nvPr/>
        </p:nvGrpSpPr>
        <p:grpSpPr>
          <a:xfrm>
            <a:off x="7601115" y="2200274"/>
            <a:ext cx="1712198" cy="2585085"/>
            <a:chOff x="7601115" y="2200274"/>
            <a:chExt cx="1712198" cy="2585085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6C0E1621-5A0E-B0F5-3274-4925B4B5B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01115" y="2200274"/>
              <a:ext cx="1513046" cy="221932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5" name="Szövegdoboz 4">
              <a:extLst>
                <a:ext uri="{FF2B5EF4-FFF2-40B4-BE49-F238E27FC236}">
                  <a16:creationId xmlns:a16="http://schemas.microsoft.com/office/drawing/2014/main" id="{70EDBDE3-D330-8764-A532-8970BE56D89B}"/>
                </a:ext>
              </a:extLst>
            </p:cNvPr>
            <p:cNvSpPr txBox="1"/>
            <p:nvPr/>
          </p:nvSpPr>
          <p:spPr>
            <a:xfrm>
              <a:off x="7800267" y="4419599"/>
              <a:ext cx="1513046" cy="365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dirty="0"/>
                <a:t>BGR	</a:t>
              </a:r>
            </a:p>
          </p:txBody>
        </p:sp>
      </p:grp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572D99FF-94C1-C6B8-0D95-7873A083794E}"/>
              </a:ext>
            </a:extLst>
          </p:cNvPr>
          <p:cNvGrpSpPr/>
          <p:nvPr/>
        </p:nvGrpSpPr>
        <p:grpSpPr>
          <a:xfrm>
            <a:off x="9771551" y="2200885"/>
            <a:ext cx="1791174" cy="2584474"/>
            <a:chOff x="9771551" y="2200885"/>
            <a:chExt cx="1791174" cy="2584474"/>
          </a:xfrm>
        </p:grpSpPr>
        <p:pic>
          <p:nvPicPr>
            <p:cNvPr id="8" name="Kép 7">
              <a:extLst>
                <a:ext uri="{FF2B5EF4-FFF2-40B4-BE49-F238E27FC236}">
                  <a16:creationId xmlns:a16="http://schemas.microsoft.com/office/drawing/2014/main" id="{F5B2178B-E1C5-E70F-3FA8-84E9C70E03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71551" y="2200885"/>
              <a:ext cx="1606446" cy="2218714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E0397726-9255-9247-0799-A8871AB60B0E}"/>
                </a:ext>
              </a:extLst>
            </p:cNvPr>
            <p:cNvSpPr txBox="1"/>
            <p:nvPr/>
          </p:nvSpPr>
          <p:spPr>
            <a:xfrm>
              <a:off x="10049679" y="4419599"/>
              <a:ext cx="1513046" cy="365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dirty="0" err="1"/>
                <a:t>Lab</a:t>
              </a:r>
              <a:r>
                <a:rPr lang="hu-HU" dirty="0"/>
                <a:t>	</a:t>
              </a:r>
            </a:p>
          </p:txBody>
        </p:sp>
      </p:grpSp>
      <p:pic>
        <p:nvPicPr>
          <p:cNvPr id="12" name="Kép 11">
            <a:extLst>
              <a:ext uri="{FF2B5EF4-FFF2-40B4-BE49-F238E27FC236}">
                <a16:creationId xmlns:a16="http://schemas.microsoft.com/office/drawing/2014/main" id="{5FFEE119-EEE0-32FE-A24E-EC684EE73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942" y="4691193"/>
            <a:ext cx="5296639" cy="15242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7150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0979388-C75E-2ABB-0E13-0361FFBDA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Források: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146C567-BF67-1779-F3E8-2D3F5AEA0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képeket innen : </a:t>
            </a:r>
            <a:r>
              <a:rPr lang="hu-HU" dirty="0">
                <a:hlinkClick r:id="rId2"/>
              </a:rPr>
              <a:t>https://www.pexels.com/hu-hu/</a:t>
            </a:r>
            <a:endParaRPr lang="hu-HU" dirty="0"/>
          </a:p>
          <a:p>
            <a:r>
              <a:rPr lang="hu-HU" dirty="0"/>
              <a:t>HSV szín skála : </a:t>
            </a:r>
            <a:r>
              <a:rPr lang="hu-HU" b="0" i="0" u="sng" dirty="0">
                <a:solidFill>
                  <a:srgbClr val="0D3161"/>
                </a:solidFill>
                <a:effectLst/>
                <a:latin typeface="-apple-system"/>
                <a:hlinkClick r:id="rId3"/>
              </a:rPr>
              <a:t>Gyakorlat 2-3</a:t>
            </a:r>
            <a:r>
              <a:rPr lang="hu-HU" b="0" i="0" u="sng" dirty="0">
                <a:solidFill>
                  <a:srgbClr val="0D3161"/>
                </a:solidFill>
                <a:effectLst/>
                <a:latin typeface="-apple-system"/>
              </a:rPr>
              <a:t> diái</a:t>
            </a:r>
            <a:endParaRPr lang="hu-HU" b="0" i="0" dirty="0">
              <a:solidFill>
                <a:srgbClr val="373A3C"/>
              </a:solidFill>
              <a:effectLst/>
              <a:latin typeface="-apple-system"/>
            </a:endParaRPr>
          </a:p>
          <a:p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DD28472-2BEF-52E8-575A-25533D6E1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512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A2D3D73-3554-949D-BE2A-C7630303C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FCB3493-9A23-4FBB-AEE0-C0E6D5F3648B}" type="datetime1">
              <a:rPr lang="hu-HU" smtClean="0"/>
              <a:t>2022. 11. 27.</a:t>
            </a:fld>
            <a:endParaRPr lang="en-US"/>
          </a:p>
        </p:txBody>
      </p:sp>
      <p:pic>
        <p:nvPicPr>
          <p:cNvPr id="1026" name="Picture 2" descr="Köszönöm a figyelmet most akkor már megvan az egyes? - pleaseguy - Meme  Generator">
            <a:extLst>
              <a:ext uri="{FF2B5EF4-FFF2-40B4-BE49-F238E27FC236}">
                <a16:creationId xmlns:a16="http://schemas.microsoft.com/office/drawing/2014/main" id="{C638B0E2-D1B8-EA7C-5898-10D11926A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1588655"/>
            <a:ext cx="3810000" cy="381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92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rtlCol="0">
            <a:normAutofit/>
          </a:bodyPr>
          <a:lstStyle/>
          <a:p>
            <a:pPr algn="ctr" rtl="0"/>
            <a:r>
              <a:rPr lang="hu" dirty="0"/>
              <a:t>Színmodellek</a:t>
            </a:r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9349534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zövegdoboz 2">
            <a:extLst>
              <a:ext uri="{FF2B5EF4-FFF2-40B4-BE49-F238E27FC236}">
                <a16:creationId xmlns:a16="http://schemas.microsoft.com/office/drawing/2014/main" id="{956B61A5-4A25-4CE0-D50C-3C648473748B}"/>
              </a:ext>
            </a:extLst>
          </p:cNvPr>
          <p:cNvSpPr txBox="1"/>
          <p:nvPr/>
        </p:nvSpPr>
        <p:spPr>
          <a:xfrm>
            <a:off x="5668817" y="3280474"/>
            <a:ext cx="1403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chemeClr val="bg1"/>
                </a:solidFill>
              </a:rPr>
              <a:t>HSV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8397005-585F-EC29-4257-1AFF6ECDF780}"/>
              </a:ext>
            </a:extLst>
          </p:cNvPr>
          <p:cNvSpPr txBox="1"/>
          <p:nvPr/>
        </p:nvSpPr>
        <p:spPr>
          <a:xfrm>
            <a:off x="2128981" y="3280474"/>
            <a:ext cx="1403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chemeClr val="bg1"/>
                </a:solidFill>
              </a:rPr>
              <a:t>RGB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7DF47B6-2068-FEB6-58C1-6A8DAD59C667}"/>
              </a:ext>
            </a:extLst>
          </p:cNvPr>
          <p:cNvSpPr txBox="1"/>
          <p:nvPr/>
        </p:nvSpPr>
        <p:spPr>
          <a:xfrm>
            <a:off x="8866908" y="3280474"/>
            <a:ext cx="1560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chemeClr val="bg1"/>
                </a:solidFill>
              </a:rPr>
              <a:t>CIE LAB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ABBBDFF7-FBAD-EE8E-06BA-0472C73749FE}"/>
              </a:ext>
            </a:extLst>
          </p:cNvPr>
          <p:cNvSpPr txBox="1"/>
          <p:nvPr/>
        </p:nvSpPr>
        <p:spPr>
          <a:xfrm>
            <a:off x="454890" y="6090426"/>
            <a:ext cx="1042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accent3">
                    <a:lumMod val="60000"/>
                    <a:lumOff val="4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https://docs.opencv.org/3.4/de/d25/imgproc_color_conversions.html</a:t>
            </a:r>
            <a:endParaRPr lang="hu-HU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C3C50F-00CA-03F2-8CB8-80860EE52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RGB színmodell: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F844338-9935-0E4F-96DD-045E1085A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 dirty="0"/>
          </a:p>
        </p:txBody>
      </p:sp>
      <p:pic>
        <p:nvPicPr>
          <p:cNvPr id="2050" name="Picture 2" descr="What is RGB Color? – Nix Sensor Ltd">
            <a:extLst>
              <a:ext uri="{FF2B5EF4-FFF2-40B4-BE49-F238E27FC236}">
                <a16:creationId xmlns:a16="http://schemas.microsoft.com/office/drawing/2014/main" id="{E8C78499-AB1A-854B-9735-7781E93A165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0127" y="2496243"/>
            <a:ext cx="3810000" cy="23241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480C5C79-6582-A4BB-C08A-35B7A3341DB4}"/>
              </a:ext>
            </a:extLst>
          </p:cNvPr>
          <p:cNvSpPr txBox="1"/>
          <p:nvPr/>
        </p:nvSpPr>
        <p:spPr>
          <a:xfrm>
            <a:off x="1018674" y="2454956"/>
            <a:ext cx="6451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Additív színmodell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dirty="0"/>
              <a:t>Piros, Zöld, Kék keverése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RGB hullámhossz:700nm, 546nm, 435nm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Elektronikai eszközök alkalmazzák: kijelzők, kamerák</a:t>
            </a:r>
          </a:p>
          <a:p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16 millió szín kódolható</a:t>
            </a:r>
          </a:p>
          <a:p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Szürke árnyalat: R=G=B</a:t>
            </a:r>
          </a:p>
          <a:p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4054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C3C50F-00CA-03F2-8CB8-80860EE52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RGB színmodell: OPENCV: BGR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B0733EB-885B-68C6-BD59-DAC2F3428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5029200" cy="3849624"/>
          </a:xfrm>
        </p:spPr>
        <p:txBody>
          <a:bodyPr>
            <a:normAutofit/>
          </a:bodyPr>
          <a:lstStyle/>
          <a:p>
            <a:r>
              <a:rPr lang="hu-HU" sz="1800" dirty="0"/>
              <a:t>Mátrix típus: </a:t>
            </a:r>
            <a:r>
              <a:rPr lang="hu-HU" sz="1800" b="1" dirty="0"/>
              <a:t>CV_8UC3</a:t>
            </a:r>
          </a:p>
          <a:p>
            <a:r>
              <a:rPr lang="hu-HU" sz="1800" dirty="0"/>
              <a:t>Pont típus: img.at(i, j)</a:t>
            </a:r>
          </a:p>
          <a:p>
            <a:r>
              <a:rPr lang="hu-HU" sz="1800" dirty="0"/>
              <a:t>Tartomány: R, G, B  [0, 255]</a:t>
            </a:r>
          </a:p>
          <a:p>
            <a:endParaRPr lang="hu-HU" sz="1800" b="1" dirty="0"/>
          </a:p>
          <a:p>
            <a:r>
              <a:rPr lang="hu-HU" sz="2000" dirty="0"/>
              <a:t>Tartomány váltás: r, g, b  [0, 1]</a:t>
            </a:r>
          </a:p>
          <a:p>
            <a:pPr marL="0" indent="0">
              <a:buNone/>
            </a:pPr>
            <a:r>
              <a:rPr lang="hu-HU" sz="2000" dirty="0"/>
              <a:t> </a:t>
            </a:r>
            <a:r>
              <a:rPr lang="hu-HU" sz="1600" b="1" dirty="0"/>
              <a:t>rgb.convertTo(norm_rgb</a:t>
            </a:r>
            <a:r>
              <a:rPr lang="hu-HU" sz="1600" b="1" dirty="0">
                <a:solidFill>
                  <a:srgbClr val="FF0000"/>
                </a:solidFill>
              </a:rPr>
              <a:t>, CV_32FC3</a:t>
            </a:r>
            <a:r>
              <a:rPr lang="hu-HU" sz="1600" b="1" dirty="0"/>
              <a:t>, 1/255.0);</a:t>
            </a:r>
            <a:endParaRPr lang="hu-HU" sz="1800" b="1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F844338-9935-0E4F-96DD-045E1085A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/>
          </a:p>
        </p:txBody>
      </p:sp>
      <p:pic>
        <p:nvPicPr>
          <p:cNvPr id="3076" name="Picture 4" descr="OpenCV: Thresholding Operations using inRange">
            <a:extLst>
              <a:ext uri="{FF2B5EF4-FFF2-40B4-BE49-F238E27FC236}">
                <a16:creationId xmlns:a16="http://schemas.microsoft.com/office/drawing/2014/main" id="{FFBDFA85-515C-3E65-02C2-9DB6425FF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650" y="2261123"/>
            <a:ext cx="2830349" cy="212002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9999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C3C50F-00CA-03F2-8CB8-80860EE52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</a:t>
            </a:r>
            <a:r>
              <a:rPr lang="hu-HU" dirty="0">
                <a:solidFill>
                  <a:srgbClr val="FF0000"/>
                </a:solidFill>
              </a:rPr>
              <a:t>R</a:t>
            </a:r>
            <a:r>
              <a:rPr lang="hu-HU" dirty="0">
                <a:solidFill>
                  <a:schemeClr val="accent1"/>
                </a:solidFill>
              </a:rPr>
              <a:t>G</a:t>
            </a:r>
            <a:r>
              <a:rPr lang="hu-HU" dirty="0">
                <a:solidFill>
                  <a:srgbClr val="002060"/>
                </a:solidFill>
              </a:rPr>
              <a:t>B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B0733EB-885B-68C6-BD59-DAC2F3428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17726"/>
            <a:ext cx="6747164" cy="4297680"/>
          </a:xfrm>
        </p:spPr>
        <p:txBody>
          <a:bodyPr>
            <a:normAutofit/>
          </a:bodyPr>
          <a:lstStyle/>
          <a:p>
            <a:r>
              <a:rPr lang="hu-HU" b="1" dirty="0"/>
              <a:t>1.)Feladat:</a:t>
            </a:r>
          </a:p>
          <a:p>
            <a:pPr lvl="1">
              <a:spcBef>
                <a:spcPts val="1200"/>
              </a:spcBef>
            </a:pPr>
            <a:r>
              <a:rPr lang="hu-HU" dirty="0"/>
              <a:t>Olvassuk be a </a:t>
            </a:r>
            <a:r>
              <a:rPr lang="hu-HU" b="1" dirty="0"/>
              <a:t>zold_alma.jpg-t színesben </a:t>
            </a:r>
            <a:r>
              <a:rPr lang="hu-HU" dirty="0"/>
              <a:t>és </a:t>
            </a:r>
            <a:r>
              <a:rPr lang="hu-HU" b="1" dirty="0"/>
              <a:t>kicsinyítsük a méretét az ötödére.</a:t>
            </a:r>
          </a:p>
          <a:p>
            <a:pPr lvl="1">
              <a:spcBef>
                <a:spcPts val="1200"/>
              </a:spcBef>
            </a:pPr>
            <a:r>
              <a:rPr lang="hu-HU" dirty="0"/>
              <a:t>Majd másoljuk át az almát egy másik, azonos méretű fekete képre.</a:t>
            </a:r>
          </a:p>
          <a:p>
            <a:pPr lvl="1">
              <a:spcBef>
                <a:spcPts val="1200"/>
              </a:spcBef>
            </a:pPr>
            <a:r>
              <a:rPr lang="hu-HU" b="1" i="1" dirty="0"/>
              <a:t>(a zöld szín erősebb legyen, mint a többi. </a:t>
            </a:r>
            <a:r>
              <a:rPr lang="hu-HU" b="1" dirty="0">
                <a:sym typeface="Wingdings" panose="05000000000000000000" pitchFamily="2" charset="2"/>
              </a:rPr>
              <a:t></a:t>
            </a:r>
            <a:r>
              <a:rPr lang="hu-HU" b="1" i="1" dirty="0"/>
              <a:t>)</a:t>
            </a:r>
          </a:p>
          <a:p>
            <a:pPr lvl="1"/>
            <a:endParaRPr lang="hu-HU" b="1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F844338-9935-0E4F-96DD-045E1085A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 dirty="0"/>
          </a:p>
        </p:txBody>
      </p:sp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AE264BBA-806F-699E-86BC-A8DB061920E5}"/>
              </a:ext>
            </a:extLst>
          </p:cNvPr>
          <p:cNvGrpSpPr/>
          <p:nvPr/>
        </p:nvGrpSpPr>
        <p:grpSpPr>
          <a:xfrm>
            <a:off x="8703316" y="778782"/>
            <a:ext cx="2520917" cy="2275015"/>
            <a:chOff x="8703316" y="778782"/>
            <a:chExt cx="2520917" cy="2275015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C5BAECB0-578E-32C1-3D99-581B609DC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03316" y="778782"/>
              <a:ext cx="2520917" cy="196723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81DC9363-3A42-64EF-1463-703A05E7F767}"/>
                </a:ext>
              </a:extLst>
            </p:cNvPr>
            <p:cNvSpPr txBox="1"/>
            <p:nvPr/>
          </p:nvSpPr>
          <p:spPr>
            <a:xfrm>
              <a:off x="8703316" y="2746020"/>
              <a:ext cx="25209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/>
                <a:t>Másolás előtt </a:t>
              </a:r>
            </a:p>
          </p:txBody>
        </p:sp>
      </p:grp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28672E25-D7C8-BCDA-B4C4-6456FF92D52C}"/>
              </a:ext>
            </a:extLst>
          </p:cNvPr>
          <p:cNvGrpSpPr/>
          <p:nvPr/>
        </p:nvGrpSpPr>
        <p:grpSpPr>
          <a:xfrm>
            <a:off x="8703316" y="3155343"/>
            <a:ext cx="2520917" cy="2754325"/>
            <a:chOff x="8703316" y="3155343"/>
            <a:chExt cx="2520917" cy="2754325"/>
          </a:xfrm>
        </p:grpSpPr>
        <p:pic>
          <p:nvPicPr>
            <p:cNvPr id="8" name="Kép 7">
              <a:extLst>
                <a:ext uri="{FF2B5EF4-FFF2-40B4-BE49-F238E27FC236}">
                  <a16:creationId xmlns:a16="http://schemas.microsoft.com/office/drawing/2014/main" id="{4E6F4616-79B7-C108-CD43-896E472DB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03316" y="3155343"/>
              <a:ext cx="2520917" cy="247037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1CAA0846-E829-FD64-0F55-877400CE4804}"/>
                </a:ext>
              </a:extLst>
            </p:cNvPr>
            <p:cNvSpPr txBox="1"/>
            <p:nvPr/>
          </p:nvSpPr>
          <p:spPr>
            <a:xfrm>
              <a:off x="8703316" y="5601891"/>
              <a:ext cx="25209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/>
                <a:t>Másolás után</a:t>
              </a:r>
            </a:p>
          </p:txBody>
        </p:sp>
      </p:grpSp>
      <p:pic>
        <p:nvPicPr>
          <p:cNvPr id="7" name="Kép 6">
            <a:extLst>
              <a:ext uri="{FF2B5EF4-FFF2-40B4-BE49-F238E27FC236}">
                <a16:creationId xmlns:a16="http://schemas.microsoft.com/office/drawing/2014/main" id="{F33C3B7A-3EF8-FD73-87B5-A5FD077E39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3673981"/>
            <a:ext cx="6747165" cy="24019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03732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B81FAD9-9FC2-7DE5-DF64-47AAEA515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</a:t>
            </a:r>
            <a:r>
              <a:rPr lang="hu-HU" dirty="0">
                <a:solidFill>
                  <a:srgbClr val="FF0000"/>
                </a:solidFill>
              </a:rPr>
              <a:t>R</a:t>
            </a:r>
            <a:r>
              <a:rPr lang="hu-HU" dirty="0">
                <a:solidFill>
                  <a:schemeClr val="accent1"/>
                </a:solidFill>
              </a:rPr>
              <a:t>G</a:t>
            </a:r>
            <a:r>
              <a:rPr lang="hu-HU" dirty="0">
                <a:solidFill>
                  <a:srgbClr val="002060"/>
                </a:solidFill>
              </a:rPr>
              <a:t>B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7490CCF-E088-3A3E-EBA8-57ED7A6C2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5675745" cy="3849624"/>
          </a:xfrm>
        </p:spPr>
        <p:txBody>
          <a:bodyPr/>
          <a:lstStyle/>
          <a:p>
            <a:pPr marL="0" indent="0">
              <a:buNone/>
            </a:pPr>
            <a:endParaRPr lang="hu-HU" b="1" dirty="0"/>
          </a:p>
          <a:p>
            <a:r>
              <a:rPr lang="hu-HU" b="1" dirty="0"/>
              <a:t>2.)Feladat: 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hu-HU" dirty="0"/>
              <a:t>Olvassuk be a </a:t>
            </a:r>
            <a:r>
              <a:rPr lang="hu-HU" b="1" dirty="0"/>
              <a:t>piros_alma_sziv.jpg színesben.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hu-HU" b="1" dirty="0"/>
              <a:t>Másoljuk át az almát </a:t>
            </a:r>
            <a:r>
              <a:rPr lang="hu-HU" dirty="0"/>
              <a:t>egy másik, azonos méretű fekete képre úgy, hogy a benne látható szív formát töröljük.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hu-HU" b="1" i="1" dirty="0"/>
              <a:t>(azaz a szív forma is fekete legyen.)</a:t>
            </a:r>
          </a:p>
          <a:p>
            <a:pPr marL="274320" lvl="1" indent="0">
              <a:buNone/>
            </a:pPr>
            <a:endParaRPr lang="hu-HU" b="1" i="1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04C829A-FCC9-FEE8-1A31-76E033D14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/>
          </a:p>
        </p:txBody>
      </p:sp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5B844394-D221-2FBD-FD29-E1B5AC788671}"/>
              </a:ext>
            </a:extLst>
          </p:cNvPr>
          <p:cNvGrpSpPr/>
          <p:nvPr/>
        </p:nvGrpSpPr>
        <p:grpSpPr>
          <a:xfrm>
            <a:off x="8638831" y="803711"/>
            <a:ext cx="2520917" cy="2683776"/>
            <a:chOff x="8794186" y="572710"/>
            <a:chExt cx="2520917" cy="2683776"/>
          </a:xfrm>
        </p:grpSpPr>
        <p:pic>
          <p:nvPicPr>
            <p:cNvPr id="8" name="Kép 7">
              <a:extLst>
                <a:ext uri="{FF2B5EF4-FFF2-40B4-BE49-F238E27FC236}">
                  <a16:creationId xmlns:a16="http://schemas.microsoft.com/office/drawing/2014/main" id="{3795DB68-CDF0-A877-F416-611858DE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94186" y="572710"/>
              <a:ext cx="2331014" cy="237599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B0BA7868-8AB2-0B6F-6132-EB010B93D329}"/>
                </a:ext>
              </a:extLst>
            </p:cNvPr>
            <p:cNvSpPr txBox="1"/>
            <p:nvPr/>
          </p:nvSpPr>
          <p:spPr>
            <a:xfrm>
              <a:off x="8794186" y="2948709"/>
              <a:ext cx="25209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/>
                <a:t>Másolás előtt </a:t>
              </a:r>
            </a:p>
          </p:txBody>
        </p:sp>
      </p:grp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5C9D2891-CA38-1C85-6A50-4DB8A929322C}"/>
              </a:ext>
            </a:extLst>
          </p:cNvPr>
          <p:cNvGrpSpPr/>
          <p:nvPr/>
        </p:nvGrpSpPr>
        <p:grpSpPr>
          <a:xfrm>
            <a:off x="8638831" y="3525429"/>
            <a:ext cx="2520917" cy="2531432"/>
            <a:chOff x="8794185" y="3380047"/>
            <a:chExt cx="2520917" cy="2531432"/>
          </a:xfrm>
        </p:grpSpPr>
        <p:pic>
          <p:nvPicPr>
            <p:cNvPr id="10" name="Kép 9">
              <a:extLst>
                <a:ext uri="{FF2B5EF4-FFF2-40B4-BE49-F238E27FC236}">
                  <a16:creationId xmlns:a16="http://schemas.microsoft.com/office/drawing/2014/main" id="{28A6C6C5-CE60-245B-7270-B9BE46AAB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94186" y="3380047"/>
              <a:ext cx="2332224" cy="222365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CB91DF3C-A5CB-09BB-EACE-D2DB6CA3506A}"/>
                </a:ext>
              </a:extLst>
            </p:cNvPr>
            <p:cNvSpPr txBox="1"/>
            <p:nvPr/>
          </p:nvSpPr>
          <p:spPr>
            <a:xfrm>
              <a:off x="8794185" y="5603702"/>
              <a:ext cx="25209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/>
                <a:t>Másolás után </a:t>
              </a:r>
            </a:p>
          </p:txBody>
        </p:sp>
      </p:grpSp>
      <p:pic>
        <p:nvPicPr>
          <p:cNvPr id="20" name="Kép 19">
            <a:extLst>
              <a:ext uri="{FF2B5EF4-FFF2-40B4-BE49-F238E27FC236}">
                <a16:creationId xmlns:a16="http://schemas.microsoft.com/office/drawing/2014/main" id="{782DF108-697A-54C2-05E7-F51896673C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155" y="2383805"/>
            <a:ext cx="10836597" cy="22534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1989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3103B7-99DE-02D6-B4AB-1B2598AAA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</a:t>
            </a:r>
            <a:r>
              <a:rPr lang="hu-HU" dirty="0">
                <a:solidFill>
                  <a:srgbClr val="FF0000"/>
                </a:solidFill>
              </a:rPr>
              <a:t>R</a:t>
            </a:r>
            <a:r>
              <a:rPr lang="hu-HU" dirty="0">
                <a:solidFill>
                  <a:schemeClr val="accent1"/>
                </a:solidFill>
              </a:rPr>
              <a:t>G</a:t>
            </a:r>
            <a:r>
              <a:rPr lang="hu-HU" dirty="0">
                <a:solidFill>
                  <a:srgbClr val="002060"/>
                </a:solidFill>
              </a:rPr>
              <a:t>B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7AAA64C-17A1-B30F-A222-545D9A1EC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b="1" dirty="0"/>
              <a:t>3.)Feladat:</a:t>
            </a:r>
          </a:p>
          <a:p>
            <a:pPr lvl="1">
              <a:spcBef>
                <a:spcPts val="1200"/>
              </a:spcBef>
            </a:pPr>
            <a:r>
              <a:rPr lang="hu-HU" dirty="0"/>
              <a:t>Olvassuk be </a:t>
            </a:r>
            <a:r>
              <a:rPr lang="hu-HU" b="1" dirty="0"/>
              <a:t>a dekoracio.jpg </a:t>
            </a:r>
            <a:r>
              <a:rPr lang="hu-HU" dirty="0"/>
              <a:t>és </a:t>
            </a:r>
            <a:r>
              <a:rPr lang="hu-HU" b="1" dirty="0"/>
              <a:t>hatter_halloween.jpeg</a:t>
            </a:r>
            <a:r>
              <a:rPr lang="hu-HU" dirty="0"/>
              <a:t>. </a:t>
            </a:r>
          </a:p>
          <a:p>
            <a:pPr lvl="1">
              <a:spcBef>
                <a:spcPts val="1200"/>
              </a:spcBef>
            </a:pPr>
            <a:r>
              <a:rPr lang="hu-HU" dirty="0"/>
              <a:t>Járjuk be a </a:t>
            </a:r>
            <a:r>
              <a:rPr lang="hu-HU" b="1" dirty="0"/>
              <a:t>dekoracio.jpg </a:t>
            </a:r>
            <a:r>
              <a:rPr lang="hu-HU" dirty="0"/>
              <a:t>és </a:t>
            </a:r>
            <a:r>
              <a:rPr lang="hu-HU" b="1" dirty="0"/>
              <a:t>másolja </a:t>
            </a:r>
            <a:r>
              <a:rPr lang="hu-HU" dirty="0"/>
              <a:t>át a</a:t>
            </a:r>
            <a:r>
              <a:rPr lang="hu-HU" b="1" dirty="0"/>
              <a:t> háttérképre kétszer.</a:t>
            </a:r>
          </a:p>
          <a:p>
            <a:pPr lvl="1">
              <a:spcBef>
                <a:spcPts val="1200"/>
              </a:spcBef>
            </a:pPr>
            <a:r>
              <a:rPr lang="hu-HU" b="1" dirty="0"/>
              <a:t>Tetszőleges elhelyezkedéssel.</a:t>
            </a:r>
          </a:p>
          <a:p>
            <a:pPr marL="274320" lvl="1" indent="0">
              <a:spcBef>
                <a:spcPts val="1200"/>
              </a:spcBef>
              <a:buNone/>
            </a:pPr>
            <a:r>
              <a:rPr lang="hu-HU" b="1" i="1" dirty="0"/>
              <a:t>	</a:t>
            </a:r>
          </a:p>
          <a:p>
            <a:pPr marL="0" indent="0">
              <a:buNone/>
            </a:pP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8908743-FECC-480C-E71E-B1D6F134F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FF579E06-9F10-BCCF-0DE6-B97A5E38D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608" y="3766519"/>
            <a:ext cx="4885301" cy="24271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E51226CE-C5B2-6530-2BB2-28619E0A60F1}"/>
              </a:ext>
            </a:extLst>
          </p:cNvPr>
          <p:cNvGrpSpPr/>
          <p:nvPr/>
        </p:nvGrpSpPr>
        <p:grpSpPr>
          <a:xfrm>
            <a:off x="7432790" y="1462229"/>
            <a:ext cx="1270526" cy="1980281"/>
            <a:chOff x="7432790" y="1462229"/>
            <a:chExt cx="1270526" cy="1980281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5EDE1B5B-4036-344C-46C0-73C806CDD9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32790" y="1462229"/>
              <a:ext cx="1270526" cy="170328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Szövegdoboz 4">
              <a:extLst>
                <a:ext uri="{FF2B5EF4-FFF2-40B4-BE49-F238E27FC236}">
                  <a16:creationId xmlns:a16="http://schemas.microsoft.com/office/drawing/2014/main" id="{B3CAC45A-1C26-D179-F49B-D9F1D1B496AD}"/>
                </a:ext>
              </a:extLst>
            </p:cNvPr>
            <p:cNvSpPr txBox="1"/>
            <p:nvPr/>
          </p:nvSpPr>
          <p:spPr>
            <a:xfrm>
              <a:off x="7432790" y="3165511"/>
              <a:ext cx="12705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200" b="1" dirty="0"/>
                <a:t>dekoracio.jpg</a:t>
              </a:r>
              <a:endParaRPr lang="hu-HU" sz="1200" dirty="0"/>
            </a:p>
          </p:txBody>
        </p:sp>
      </p:grp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3B921683-04ED-81CB-EAAB-47042032D777}"/>
              </a:ext>
            </a:extLst>
          </p:cNvPr>
          <p:cNvGrpSpPr/>
          <p:nvPr/>
        </p:nvGrpSpPr>
        <p:grpSpPr>
          <a:xfrm>
            <a:off x="9084310" y="1462229"/>
            <a:ext cx="2664344" cy="4241318"/>
            <a:chOff x="9084310" y="1462229"/>
            <a:chExt cx="2664344" cy="4241318"/>
          </a:xfrm>
        </p:grpSpPr>
        <p:pic>
          <p:nvPicPr>
            <p:cNvPr id="8" name="Kép 7">
              <a:extLst>
                <a:ext uri="{FF2B5EF4-FFF2-40B4-BE49-F238E27FC236}">
                  <a16:creationId xmlns:a16="http://schemas.microsoft.com/office/drawing/2014/main" id="{84C9EC9D-524C-3173-4744-2852C8253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084310" y="1462229"/>
              <a:ext cx="2664344" cy="393354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0FBD9162-3D3C-38B6-9ACB-13E39D002F22}"/>
                </a:ext>
              </a:extLst>
            </p:cNvPr>
            <p:cNvSpPr txBox="1"/>
            <p:nvPr/>
          </p:nvSpPr>
          <p:spPr>
            <a:xfrm>
              <a:off x="9084310" y="5395770"/>
              <a:ext cx="26643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b="1" dirty="0"/>
                <a:t>A háttéré másolt előtér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147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49B2C76-F70F-0547-B099-0DDFB3DA8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</a:t>
            </a:r>
            <a:r>
              <a:rPr lang="hu-HU" dirty="0">
                <a:solidFill>
                  <a:srgbClr val="FF0000"/>
                </a:solidFill>
              </a:rPr>
              <a:t>R</a:t>
            </a:r>
            <a:r>
              <a:rPr lang="hu-HU" dirty="0">
                <a:solidFill>
                  <a:schemeClr val="accent1"/>
                </a:solidFill>
              </a:rPr>
              <a:t>G</a:t>
            </a:r>
            <a:r>
              <a:rPr lang="hu-HU" dirty="0">
                <a:solidFill>
                  <a:srgbClr val="002060"/>
                </a:solidFill>
              </a:rPr>
              <a:t>B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41782DD-7C1D-6F54-B9ED-44FDB0E14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b="1" dirty="0"/>
              <a:t>4.)Feladat:</a:t>
            </a:r>
          </a:p>
          <a:p>
            <a:pPr lvl="1">
              <a:spcBef>
                <a:spcPts val="1200"/>
              </a:spcBef>
            </a:pPr>
            <a:r>
              <a:rPr lang="hu-HU" dirty="0"/>
              <a:t>Olvassuk be a </a:t>
            </a:r>
            <a:r>
              <a:rPr lang="hu-HU" b="1" dirty="0"/>
              <a:t>m&amp;m.jpg </a:t>
            </a:r>
            <a:r>
              <a:rPr lang="hu-HU" dirty="0"/>
              <a:t>képet színesbe. </a:t>
            </a:r>
          </a:p>
          <a:p>
            <a:pPr lvl="1">
              <a:spcBef>
                <a:spcPts val="1200"/>
              </a:spcBef>
            </a:pPr>
            <a:r>
              <a:rPr lang="hu-HU" b="1" dirty="0"/>
              <a:t>Töröljük</a:t>
            </a:r>
            <a:r>
              <a:rPr lang="hu-HU" dirty="0"/>
              <a:t> a képről </a:t>
            </a:r>
            <a:r>
              <a:rPr lang="hu-HU" b="1" dirty="0"/>
              <a:t>a kék és zöld </a:t>
            </a:r>
            <a:r>
              <a:rPr lang="hu-HU" dirty="0"/>
              <a:t>bogyókat.</a:t>
            </a:r>
          </a:p>
          <a:p>
            <a:pPr lvl="1">
              <a:spcBef>
                <a:spcPts val="1200"/>
              </a:spcBef>
            </a:pPr>
            <a:r>
              <a:rPr lang="hu-HU" dirty="0"/>
              <a:t>(</a:t>
            </a:r>
            <a:r>
              <a:rPr lang="hu-HU" b="1" dirty="0"/>
              <a:t>Mivel az említett színek nem kellenek ezért elegendő a piros szín csatorna</a:t>
            </a:r>
            <a:r>
              <a:rPr lang="hu-HU" dirty="0"/>
              <a:t>)</a:t>
            </a:r>
          </a:p>
          <a:p>
            <a:pPr lvl="1">
              <a:spcBef>
                <a:spcPts val="1200"/>
              </a:spcBef>
            </a:pPr>
            <a:r>
              <a:rPr lang="hu-HU" dirty="0"/>
              <a:t>Másoljuk át az </a:t>
            </a:r>
            <a:r>
              <a:rPr lang="hu-HU" b="1" dirty="0"/>
              <a:t>eredeti </a:t>
            </a:r>
            <a:r>
              <a:rPr lang="hu-HU" dirty="0"/>
              <a:t>kép </a:t>
            </a:r>
            <a:r>
              <a:rPr lang="hu-HU" b="1" dirty="0"/>
              <a:t>méretével megegyező fekete képre</a:t>
            </a:r>
            <a:r>
              <a:rPr lang="hu-HU" dirty="0"/>
              <a:t>.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620DE2B-1987-DA30-A80C-00D3F50E0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/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326E98EF-E33B-69C2-6114-CEEB0653C5DE}"/>
              </a:ext>
            </a:extLst>
          </p:cNvPr>
          <p:cNvGrpSpPr/>
          <p:nvPr/>
        </p:nvGrpSpPr>
        <p:grpSpPr>
          <a:xfrm>
            <a:off x="8662114" y="1515803"/>
            <a:ext cx="2463086" cy="1937072"/>
            <a:chOff x="8662114" y="1515968"/>
            <a:chExt cx="2463086" cy="1937072"/>
          </a:xfrm>
        </p:grpSpPr>
        <p:pic>
          <p:nvPicPr>
            <p:cNvPr id="10" name="Kép 9">
              <a:extLst>
                <a:ext uri="{FF2B5EF4-FFF2-40B4-BE49-F238E27FC236}">
                  <a16:creationId xmlns:a16="http://schemas.microsoft.com/office/drawing/2014/main" id="{542029E2-5B19-0071-EAB3-03A679FEF9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62114" y="1515968"/>
              <a:ext cx="2463086" cy="162929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85C2C6A8-A3DF-AD57-B9F1-3E7A593EBC0E}"/>
                </a:ext>
              </a:extLst>
            </p:cNvPr>
            <p:cNvSpPr txBox="1"/>
            <p:nvPr/>
          </p:nvSpPr>
          <p:spPr>
            <a:xfrm>
              <a:off x="8662114" y="3145263"/>
              <a:ext cx="24630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/>
                <a:t>Szűrés elött</a:t>
              </a:r>
            </a:p>
          </p:txBody>
        </p:sp>
      </p:grp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679617BA-B0A8-46F1-4118-8C24479BA81C}"/>
              </a:ext>
            </a:extLst>
          </p:cNvPr>
          <p:cNvGrpSpPr/>
          <p:nvPr/>
        </p:nvGrpSpPr>
        <p:grpSpPr>
          <a:xfrm>
            <a:off x="8702391" y="3684905"/>
            <a:ext cx="2466176" cy="1964739"/>
            <a:chOff x="8702391" y="3685070"/>
            <a:chExt cx="2466176" cy="1964739"/>
          </a:xfrm>
        </p:grpSpPr>
        <p:pic>
          <p:nvPicPr>
            <p:cNvPr id="8" name="Kép 7">
              <a:extLst>
                <a:ext uri="{FF2B5EF4-FFF2-40B4-BE49-F238E27FC236}">
                  <a16:creationId xmlns:a16="http://schemas.microsoft.com/office/drawing/2014/main" id="{71821F3C-9451-5B42-0772-25C3C50978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02391" y="3685070"/>
              <a:ext cx="2466176" cy="165696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5" name="Szövegdoboz 14">
              <a:extLst>
                <a:ext uri="{FF2B5EF4-FFF2-40B4-BE49-F238E27FC236}">
                  <a16:creationId xmlns:a16="http://schemas.microsoft.com/office/drawing/2014/main" id="{B06781D0-05D3-AE2F-01A6-9AB0E13F6736}"/>
                </a:ext>
              </a:extLst>
            </p:cNvPr>
            <p:cNvSpPr txBox="1"/>
            <p:nvPr/>
          </p:nvSpPr>
          <p:spPr>
            <a:xfrm>
              <a:off x="8702391" y="5342032"/>
              <a:ext cx="24228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/>
                <a:t>Szűrés után</a:t>
              </a:r>
            </a:p>
          </p:txBody>
        </p:sp>
      </p:grpSp>
      <p:pic>
        <p:nvPicPr>
          <p:cNvPr id="18" name="Kép 17">
            <a:extLst>
              <a:ext uri="{FF2B5EF4-FFF2-40B4-BE49-F238E27FC236}">
                <a16:creationId xmlns:a16="http://schemas.microsoft.com/office/drawing/2014/main" id="{71AC3D67-C8A3-1E41-A907-E19CCEBFC8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126" y="4235997"/>
            <a:ext cx="6416057" cy="17990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66833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A64015-BB32-B5AE-42B0-95A232F30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HSV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E0D87C5-BED8-735B-305E-53E076D00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77933"/>
            <a:ext cx="10058400" cy="3849624"/>
          </a:xfrm>
        </p:spPr>
        <p:txBody>
          <a:bodyPr/>
          <a:lstStyle/>
          <a:p>
            <a:r>
              <a:rPr lang="hu-HU" b="1" dirty="0" err="1"/>
              <a:t>OpenCV</a:t>
            </a:r>
            <a:r>
              <a:rPr lang="hu-HU" b="1" dirty="0"/>
              <a:t> </a:t>
            </a:r>
          </a:p>
          <a:p>
            <a:r>
              <a:rPr lang="hu-HU" dirty="0"/>
              <a:t>Mátrix típus pl.: </a:t>
            </a:r>
            <a:r>
              <a:rPr lang="hu-HU" b="1" dirty="0"/>
              <a:t>CV_8UC3</a:t>
            </a:r>
          </a:p>
          <a:p>
            <a:pPr marL="0" indent="0">
              <a:buNone/>
            </a:pPr>
            <a:endParaRPr lang="hu-HU" b="1" dirty="0"/>
          </a:p>
          <a:p>
            <a:r>
              <a:rPr lang="hu-HU" b="1" dirty="0"/>
              <a:t> Pont típus: </a:t>
            </a:r>
            <a:r>
              <a:rPr lang="hu-HU" dirty="0"/>
              <a:t>img.at(i, j) 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 Tartomány: H </a:t>
            </a:r>
            <a:r>
              <a:rPr lang="hu-HU" sz="1600" dirty="0"/>
              <a:t></a:t>
            </a:r>
            <a:r>
              <a:rPr lang="hu-HU" dirty="0"/>
              <a:t> [0, 179],  S, V </a:t>
            </a:r>
            <a:r>
              <a:rPr lang="hu-HU" sz="1600" dirty="0"/>
              <a:t></a:t>
            </a:r>
            <a:r>
              <a:rPr lang="hu-HU" dirty="0"/>
              <a:t> [0, 255]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 </a:t>
            </a:r>
            <a:r>
              <a:rPr lang="hu-HU" b="1" dirty="0"/>
              <a:t>Áttérés BGR-</a:t>
            </a:r>
            <a:r>
              <a:rPr lang="hu-HU" b="1" dirty="0" err="1"/>
              <a:t>ből</a:t>
            </a:r>
            <a:r>
              <a:rPr lang="hu-HU" b="1" dirty="0"/>
              <a:t> HSV-be: </a:t>
            </a:r>
          </a:p>
          <a:p>
            <a:pPr lvl="1"/>
            <a:r>
              <a:rPr lang="hu-HU" sz="1400" b="1" dirty="0" err="1">
                <a:latin typeface="Consolas" panose="020B0609020204030204" pitchFamily="49" charset="0"/>
              </a:rPr>
              <a:t>cvtColor</a:t>
            </a:r>
            <a:r>
              <a:rPr lang="hu-HU" sz="1400" b="1" dirty="0">
                <a:latin typeface="Consolas" panose="020B0609020204030204" pitchFamily="49" charset="0"/>
              </a:rPr>
              <a:t>( </a:t>
            </a:r>
            <a:r>
              <a:rPr lang="hu-HU" sz="1400" b="1" dirty="0" err="1">
                <a:latin typeface="Consolas" panose="020B0609020204030204" pitchFamily="49" charset="0"/>
              </a:rPr>
              <a:t>InputArray</a:t>
            </a:r>
            <a:r>
              <a:rPr lang="hu-HU" sz="1400" b="1" dirty="0">
                <a:latin typeface="Consolas" panose="020B0609020204030204" pitchFamily="49" charset="0"/>
              </a:rPr>
              <a:t> </a:t>
            </a:r>
            <a:r>
              <a:rPr lang="hu-HU" sz="1400" b="1" dirty="0" err="1">
                <a:latin typeface="Consolas" panose="020B0609020204030204" pitchFamily="49" charset="0"/>
              </a:rPr>
              <a:t>src</a:t>
            </a:r>
            <a:r>
              <a:rPr lang="hu-HU" sz="1400" b="1" dirty="0">
                <a:latin typeface="Consolas" panose="020B0609020204030204" pitchFamily="49" charset="0"/>
              </a:rPr>
              <a:t>, </a:t>
            </a:r>
            <a:r>
              <a:rPr lang="hu-HU" sz="1400" b="1" dirty="0" err="1">
                <a:latin typeface="Consolas" panose="020B0609020204030204" pitchFamily="49" charset="0"/>
              </a:rPr>
              <a:t>OutputArray</a:t>
            </a:r>
            <a:r>
              <a:rPr lang="hu-HU" sz="1400" b="1" dirty="0">
                <a:latin typeface="Consolas" panose="020B0609020204030204" pitchFamily="49" charset="0"/>
              </a:rPr>
              <a:t> </a:t>
            </a:r>
            <a:r>
              <a:rPr lang="hu-HU" sz="1400" b="1" dirty="0" err="1">
                <a:latin typeface="Consolas" panose="020B0609020204030204" pitchFamily="49" charset="0"/>
              </a:rPr>
              <a:t>dest</a:t>
            </a:r>
            <a:r>
              <a:rPr lang="hu-HU" sz="1400" b="1" dirty="0">
                <a:latin typeface="Consolas" panose="020B0609020204030204" pitchFamily="49" charset="0"/>
              </a:rPr>
              <a:t>, </a:t>
            </a:r>
            <a:r>
              <a:rPr lang="hu-HU" sz="1400" b="1" dirty="0" err="1">
                <a:latin typeface="Consolas" panose="020B0609020204030204" pitchFamily="49" charset="0"/>
              </a:rPr>
              <a:t>ColorConversionCodes</a:t>
            </a:r>
            <a:r>
              <a:rPr lang="hu-HU" sz="1400" b="1" dirty="0">
                <a:latin typeface="Consolas" panose="020B0609020204030204" pitchFamily="49" charset="0"/>
              </a:rPr>
              <a:t>::COLOR_BGR2HSV);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75A60FE-8D05-7603-8C94-E08E15069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7A52B9-A8AB-438E-B534-4C40C3A9E74F}" type="datetime1">
              <a:rPr lang="hu-HU" smtClean="0"/>
              <a:t>2022. 11. 27.</a:t>
            </a:fld>
            <a:endParaRPr lang="en-US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E92EA721-0276-D5D5-CA52-079F6935B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411" y="3429000"/>
            <a:ext cx="3419952" cy="106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E19E723A-65E6-E65E-D236-2EC2B6B02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4727" y="2014194"/>
            <a:ext cx="6201636" cy="8161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65369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24_TF78438558" id="{AB246F2A-2CBF-491E-A6C5-29DA362F2C33}" vid="{99588252-1777-460A-BE9C-614E107CF06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{2516718D-671F-4208-81F9-9D72775D8E39}tf78438558_win32</Template>
  <TotalTime>811</TotalTime>
  <Words>721</Words>
  <Application>Microsoft Office PowerPoint</Application>
  <PresentationFormat>Szélesvásznú</PresentationFormat>
  <Paragraphs>134</Paragraphs>
  <Slides>16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3" baseType="lpstr">
      <vt:lpstr>-apple-system</vt:lpstr>
      <vt:lpstr>Arial</vt:lpstr>
      <vt:lpstr>Calibri</vt:lpstr>
      <vt:lpstr>Century Gothic</vt:lpstr>
      <vt:lpstr>Consolas</vt:lpstr>
      <vt:lpstr>Garamond</vt:lpstr>
      <vt:lpstr>SavonVTI</vt:lpstr>
      <vt:lpstr>színterek</vt:lpstr>
      <vt:lpstr>Színmodellek</vt:lpstr>
      <vt:lpstr>RGB színmodell:</vt:lpstr>
      <vt:lpstr>RGB színmodell: OPENCV: BGR</vt:lpstr>
      <vt:lpstr>Feladat: RGB</vt:lpstr>
      <vt:lpstr>Feladat: RGB</vt:lpstr>
      <vt:lpstr>Feladat: RGB</vt:lpstr>
      <vt:lpstr>Feladat: RGB</vt:lpstr>
      <vt:lpstr>HSV</vt:lpstr>
      <vt:lpstr>Feladat: HSV</vt:lpstr>
      <vt:lpstr>Feladat: HSV</vt:lpstr>
      <vt:lpstr>Feladat: HSV</vt:lpstr>
      <vt:lpstr>Feladat: HSV</vt:lpstr>
      <vt:lpstr>CIE Lab</vt:lpstr>
      <vt:lpstr>Források: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színterek</dc:title>
  <dc:creator>Zoltán Levente Illés</dc:creator>
  <cp:lastModifiedBy>Zoltán Levente Illés</cp:lastModifiedBy>
  <cp:revision>29</cp:revision>
  <dcterms:created xsi:type="dcterms:W3CDTF">2022-11-23T17:15:15Z</dcterms:created>
  <dcterms:modified xsi:type="dcterms:W3CDTF">2022-11-27T18:31:05Z</dcterms:modified>
</cp:coreProperties>
</file>